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2" r:id="rId2"/>
    <p:sldId id="256" r:id="rId3"/>
    <p:sldId id="264" r:id="rId4"/>
    <p:sldId id="274" r:id="rId5"/>
    <p:sldId id="273" r:id="rId6"/>
    <p:sldId id="275" r:id="rId7"/>
    <p:sldId id="285" r:id="rId8"/>
    <p:sldId id="276" r:id="rId9"/>
    <p:sldId id="282" r:id="rId10"/>
    <p:sldId id="287" r:id="rId11"/>
    <p:sldId id="260" r:id="rId12"/>
    <p:sldId id="265" r:id="rId13"/>
    <p:sldId id="278" r:id="rId14"/>
    <p:sldId id="261" r:id="rId15"/>
    <p:sldId id="28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7759" autoAdjust="0"/>
  </p:normalViewPr>
  <p:slideViewPr>
    <p:cSldViewPr snapToGrid="0">
      <p:cViewPr varScale="1">
        <p:scale>
          <a:sx n="62" d="100"/>
          <a:sy n="62" d="100"/>
        </p:scale>
        <p:origin x="10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0124DF-97C0-4BD1-860D-38A3261DCEFF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D06E72-214D-424F-A62D-9BE0F1CF7D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618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6202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506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 advancements in machine learning and data science will further enhance our ability to navigate the complexities of the stock market.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these technologies evolve, it is crucial to address ethical considerations and ensure the responsible use of predictive models.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NYC Stock Exchange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798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NYC Stock Exchange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31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5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272525"/>
                </a:solidFill>
                <a:latin typeface="Arial" panose="020B0604020202020204" pitchFamily="34" charset="0"/>
                <a:ea typeface="Petrona" pitchFamily="34" charset="-122"/>
                <a:cs typeface="Arial" panose="020B0604020202020204" pitchFamily="34" charset="0"/>
              </a:rPr>
              <a:t>Investment Portfolio Management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Environmental science.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Government Agency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272525"/>
                </a:solidFill>
                <a:latin typeface="Arial" panose="020B0604020202020204" pitchFamily="34" charset="0"/>
                <a:ea typeface="Petrona" pitchFamily="34" charset="-122"/>
                <a:cs typeface="Arial" panose="020B0604020202020204" pitchFamily="34" charset="0"/>
              </a:rPr>
              <a:t>Algorithmic Trading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1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544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5564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783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BD3A7-6803-4204-A03D-C1EFBBA119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8D8FD6-8A95-4BBA-9F79-6E6B2681C8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5D786-2C63-44ED-B773-5BEEDEC7D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76058-A01B-4CFE-9759-88D7897A7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33531-ECE9-4B7A-B030-8829CF120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8785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817C2-BAAE-4791-8801-25A9A86AA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2097FF-BC20-458D-907B-6FA6CDE23C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E6C67-B0B9-4624-AD94-6688A5F4F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6DF55-23E4-462B-BCFF-3C3E50CE1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0D740-6613-40ED-BA36-BEC251578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5276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DEC14C-8F07-4BFB-B621-8008B5751C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793B47-08AE-45DC-9378-B2B803FF57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9D36C-606A-4B83-8ED7-CB173F494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3E3FE-505B-4256-A007-8B3872108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5E70D-10C6-495F-8B7A-87C995DC2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8963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0444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32736-32C2-4C5C-A18A-F5A7E476A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D0537-8C3F-4166-B6D7-6FAA561D7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5C2E1-F92F-44E4-B07D-283D58514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6BB60-4B14-4A74-9ECF-C21F277A0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453D5-896C-4723-9EE7-0A8900512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6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C8AFE-C3E0-4D91-93F8-CF03739A5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7A5EC-69DC-4454-8C05-A8A9CF8D4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8F68A-B0FE-4361-A83C-C9AD95A00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EE903-F92A-44F5-B17D-20DC46A8C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05058-DC3E-4178-82A8-AC2113834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746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E2C2C-EBBA-4C15-86EC-08E710B49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241D9-72EC-4187-A021-704A6F9F4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455C9C-C604-41E4-A00E-ACAD34F3F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1C39BA-4E5F-4719-8EC1-AE3E1B9F0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D4FA8-E071-4783-8593-6C97522E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67C49-EA5D-45C9-A663-902F2CBAA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5168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C5A86-5F79-4E2E-88A9-5C04A8F42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928508-EFA9-4573-9D67-DBAC58154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47075B-A2AC-4BB5-9336-3B2A136BC6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3E46A7-728D-4C52-AF7A-9B93F6E72A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E86FB2-E0CA-4C5C-865D-94214989B2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773E50-C0AE-450D-A6A2-BF5C37BE8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C98BB6-5392-42D3-A2F3-CDF6E79F2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79766E-AD98-4EBA-9915-FED8C86B0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964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60C5D-3D4A-4B3E-A140-322C4DCC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66EE04-80E0-4F5A-9D67-109F9C297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028ED3-CEE5-4539-8CEF-7F721DFAB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91D8AA-BB63-4F5B-8BB6-81FDF40B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7183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85FC89-4638-4A17-BEC0-55621BC7A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AF4A86-0CDB-4171-A43A-D52904FB6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AF6DD2-087F-4DDA-82D7-2DE1FDA88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989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37B6D-D5B5-464F-BAE0-73D10605F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A39ED-F855-444F-B7D6-197E292E1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C10D2-728F-406B-B90F-C594B7622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3CE0D-1BB8-44F8-B135-6D841F4CC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0F495-063C-4208-A381-99E3408F3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FC467E-26B9-441E-8335-7C81776ED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9028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4666C-A7ED-4B39-8F97-7FD15F3BE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F749E4-02A2-46CF-8042-5D8F159B70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9ABFFA-E56D-4CE3-8522-9E80F10158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2CB645-22A2-423A-8647-2FD5C15AE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5C62B-612A-4CDE-BB41-0A20DF39B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32BF83-D3E2-4EFF-907F-CE1B16AF3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6449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A87107-037E-4B15-8573-481EDDC41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99DAD4-D859-4E79-A067-AB63B6D8A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C0C60-F3C5-4663-ABDD-11F7DC21CB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072F8-342F-41E6-97C0-2452DDA4EF0E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DC4DC-B28E-4176-AB9E-7B4080624F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E314B-A461-412C-858F-B55D703DAA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EE321-3D90-438C-BE89-DD9254126E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837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hyperlink" Target="https://bvmengineering.ac.in/NAAC/Criteria1/1.3/1.3.4/18CP808_Thesis.pdf" TargetMode="External"/><Relationship Id="rId4" Type="http://schemas.openxmlformats.org/officeDocument/2006/relationships/hyperlink" Target="https://www.kaggle.com/abhishekyan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researchgate.net/publication/331345883_Stock_Market_Prediction_Using_Machine_Learning" TargetMode="External"/><Relationship Id="rId5" Type="http://schemas.openxmlformats.org/officeDocument/2006/relationships/image" Target="../media/image8.png"/><Relationship Id="rId4" Type="http://schemas.openxmlformats.org/officeDocument/2006/relationships/hyperlink" Target="https://ieeexplore.ieee.org/abstract/document/8862225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datasetsearch.research.google.com/search?src=2&amp;query=Apple%20monthly%20share%20price%20on%20the%20Nasdaq%20stock%20exchange%202010-2024&amp;docid=L2cvMTF0ZGZyX2xsYw%3D%3D" TargetMode="External"/><Relationship Id="rId5" Type="http://schemas.openxmlformats.org/officeDocument/2006/relationships/hyperlink" Target="https://www.kaggle.com/datasets/rafsunahmad/apple-stock-price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61490" y="0"/>
            <a:ext cx="1153051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 sz="150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076468" y="1501766"/>
            <a:ext cx="7215903" cy="17589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5592561" y="3421861"/>
            <a:ext cx="6599439" cy="17589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82"/>
              </a:lnSpc>
            </a:pPr>
            <a:endParaRPr lang="en-US" sz="1488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5233492" y="5414368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04C52EE-F18C-486C-8E39-6CE03EBFA993}"/>
              </a:ext>
            </a:extLst>
          </p:cNvPr>
          <p:cNvSpPr txBox="1">
            <a:spLocks/>
          </p:cNvSpPr>
          <p:nvPr/>
        </p:nvSpPr>
        <p:spPr>
          <a:xfrm>
            <a:off x="2737886" y="381862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  <a:endParaRPr lang="en-IN" sz="4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A7428A2-0AEE-4309-82E8-4BAD36051DD8}"/>
              </a:ext>
            </a:extLst>
          </p:cNvPr>
          <p:cNvSpPr txBox="1">
            <a:spLocks/>
          </p:cNvSpPr>
          <p:nvPr/>
        </p:nvSpPr>
        <p:spPr>
          <a:xfrm>
            <a:off x="5037486" y="1365449"/>
            <a:ext cx="10515600" cy="43513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Introduction 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Group Details 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Motivation 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Applications 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Data Set used 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Use Cases 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Conclusion 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Peer Evaluation</a:t>
            </a:r>
            <a:b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59DB04E-1289-4CA6-95A8-B815B2710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8905" y="-102232"/>
            <a:ext cx="5185002" cy="21617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6916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1"/>
          <p:cNvSpPr/>
          <p:nvPr/>
        </p:nvSpPr>
        <p:spPr>
          <a:xfrm>
            <a:off x="5116116" y="930374"/>
            <a:ext cx="6531769" cy="1020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4017"/>
              </a:lnSpc>
            </a:pPr>
            <a:endParaRPr lang="en-US" sz="3213" dirty="0"/>
          </a:p>
        </p:txBody>
      </p:sp>
      <p:sp>
        <p:nvSpPr>
          <p:cNvPr id="7" name="Text 2"/>
          <p:cNvSpPr/>
          <p:nvPr/>
        </p:nvSpPr>
        <p:spPr>
          <a:xfrm>
            <a:off x="5116116" y="2727821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8" name="Text 3"/>
          <p:cNvSpPr/>
          <p:nvPr/>
        </p:nvSpPr>
        <p:spPr>
          <a:xfrm>
            <a:off x="5116116" y="3076179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0" name="Text 4"/>
          <p:cNvSpPr/>
          <p:nvPr/>
        </p:nvSpPr>
        <p:spPr>
          <a:xfrm>
            <a:off x="8498582" y="2727821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11" name="Text 5"/>
          <p:cNvSpPr/>
          <p:nvPr/>
        </p:nvSpPr>
        <p:spPr>
          <a:xfrm>
            <a:off x="8498582" y="3076179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3" name="Text 6"/>
          <p:cNvSpPr/>
          <p:nvPr/>
        </p:nvSpPr>
        <p:spPr>
          <a:xfrm>
            <a:off x="5116116" y="4832945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14" name="Text 7"/>
          <p:cNvSpPr/>
          <p:nvPr/>
        </p:nvSpPr>
        <p:spPr>
          <a:xfrm>
            <a:off x="5116116" y="5181303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6" name="Text 8"/>
          <p:cNvSpPr/>
          <p:nvPr/>
        </p:nvSpPr>
        <p:spPr>
          <a:xfrm>
            <a:off x="8498582" y="4832945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17" name="Text 9"/>
          <p:cNvSpPr/>
          <p:nvPr/>
        </p:nvSpPr>
        <p:spPr>
          <a:xfrm>
            <a:off x="8138963" y="4459833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964F00D-5263-46EA-B666-3A2524A5D53F}"/>
              </a:ext>
            </a:extLst>
          </p:cNvPr>
          <p:cNvSpPr txBox="1">
            <a:spLocks/>
          </p:cNvSpPr>
          <p:nvPr/>
        </p:nvSpPr>
        <p:spPr>
          <a:xfrm>
            <a:off x="5116116" y="740074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endParaRPr lang="en-IN" sz="36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6A5DA5C-3266-45DD-A637-A0DA7C3C8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3958" y="2057243"/>
            <a:ext cx="10108383" cy="399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25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31750"/>
            <a:ext cx="4572000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177433" y="655638"/>
            <a:ext cx="6409134" cy="11352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4470"/>
              </a:lnSpc>
            </a:pPr>
            <a:r>
              <a:rPr lang="en-US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Relevant </a:t>
            </a:r>
            <a:r>
              <a:rPr lang="en-US" sz="48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use cases</a:t>
            </a:r>
            <a:endParaRPr lang="en-US" sz="4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7433" y="2050356"/>
            <a:ext cx="864989" cy="138400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301879" y="2610942"/>
            <a:ext cx="5284688" cy="5536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79"/>
              </a:lnSpc>
            </a:pPr>
            <a:endParaRPr lang="en-US" sz="1362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7433" y="3434358"/>
            <a:ext cx="864989" cy="138400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301880" y="3607296"/>
            <a:ext cx="2270621" cy="2838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35"/>
              </a:lnSpc>
            </a:pPr>
            <a:endParaRPr lang="en-US" sz="1788" dirty="0"/>
          </a:p>
        </p:txBody>
      </p:sp>
      <p:sp>
        <p:nvSpPr>
          <p:cNvPr id="11" name="Text 5"/>
          <p:cNvSpPr/>
          <p:nvPr/>
        </p:nvSpPr>
        <p:spPr>
          <a:xfrm>
            <a:off x="6301879" y="3994945"/>
            <a:ext cx="5284688" cy="5536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79"/>
              </a:lnSpc>
            </a:pPr>
            <a:endParaRPr lang="en-US" sz="1362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7433" y="4818360"/>
            <a:ext cx="864989" cy="1384003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301880" y="4991298"/>
            <a:ext cx="2270621" cy="2838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35"/>
              </a:lnSpc>
            </a:pPr>
            <a:endParaRPr lang="en-US" sz="1788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679B05-6FB4-4172-8B20-12CA22F6AE6F}"/>
              </a:ext>
            </a:extLst>
          </p:cNvPr>
          <p:cNvSpPr txBox="1">
            <a:spLocks/>
          </p:cNvSpPr>
          <p:nvPr/>
        </p:nvSpPr>
        <p:spPr>
          <a:xfrm>
            <a:off x="6186720" y="2574966"/>
            <a:ext cx="6053379" cy="5115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Financial markets </a:t>
            </a:r>
            <a:endParaRPr lang="en-I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EECD559-4F50-4563-96B6-F341FADE98E4}"/>
              </a:ext>
            </a:extLst>
          </p:cNvPr>
          <p:cNvSpPr txBox="1">
            <a:spLocks/>
          </p:cNvSpPr>
          <p:nvPr/>
        </p:nvSpPr>
        <p:spPr>
          <a:xfrm>
            <a:off x="6186720" y="387053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Weather Forecasting 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F0F007B-8A7B-4CED-AC96-549E54A2F005}"/>
              </a:ext>
            </a:extLst>
          </p:cNvPr>
          <p:cNvSpPr txBox="1">
            <a:spLocks/>
          </p:cNvSpPr>
          <p:nvPr/>
        </p:nvSpPr>
        <p:spPr>
          <a:xfrm>
            <a:off x="6149580" y="5234407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Forecasting the prices of Bitcoin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16931" y="1526662"/>
            <a:ext cx="6495852" cy="10539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4150"/>
              </a:lnSpc>
            </a:pPr>
            <a:r>
              <a:rPr lang="en-US" sz="4800" b="1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Petrona" pitchFamily="34" charset="-122"/>
                <a:cs typeface="Arial" panose="020B0604020202020204" pitchFamily="34" charset="0"/>
              </a:rPr>
              <a:t>Conclusion</a:t>
            </a:r>
            <a:endParaRPr lang="en-US" sz="4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751308" y="1792370"/>
            <a:ext cx="19050" cy="4162723"/>
          </a:xfrm>
          <a:prstGeom prst="roundRect">
            <a:avLst>
              <a:gd name="adj" fmla="val 354118"/>
            </a:avLst>
          </a:prstGeom>
          <a:solidFill>
            <a:srgbClr val="B2D4E5"/>
          </a:solidFill>
          <a:ln/>
        </p:spPr>
      </p:sp>
      <p:sp>
        <p:nvSpPr>
          <p:cNvPr id="7" name="Shape 3"/>
          <p:cNvSpPr/>
          <p:nvPr/>
        </p:nvSpPr>
        <p:spPr>
          <a:xfrm>
            <a:off x="802928" y="3150295"/>
            <a:ext cx="562074" cy="19050"/>
          </a:xfrm>
          <a:prstGeom prst="roundRect">
            <a:avLst>
              <a:gd name="adj" fmla="val 354118"/>
            </a:avLst>
          </a:prstGeom>
          <a:solidFill>
            <a:srgbClr val="B2D4E5"/>
          </a:solidFill>
          <a:ln/>
        </p:spPr>
      </p:sp>
      <p:sp>
        <p:nvSpPr>
          <p:cNvPr id="8" name="Shape 4"/>
          <p:cNvSpPr/>
          <p:nvPr/>
        </p:nvSpPr>
        <p:spPr>
          <a:xfrm>
            <a:off x="1346001" y="2946498"/>
            <a:ext cx="361355" cy="361355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472631" y="2983983"/>
            <a:ext cx="108248" cy="253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992"/>
              </a:lnSpc>
            </a:pPr>
            <a:r>
              <a:rPr lang="en-US" sz="1992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1992" dirty="0"/>
          </a:p>
        </p:txBody>
      </p:sp>
      <p:sp>
        <p:nvSpPr>
          <p:cNvPr id="10" name="Text 6"/>
          <p:cNvSpPr/>
          <p:nvPr/>
        </p:nvSpPr>
        <p:spPr>
          <a:xfrm>
            <a:off x="2188201" y="2939208"/>
            <a:ext cx="2168525" cy="263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75"/>
              </a:lnSpc>
            </a:pPr>
            <a:r>
              <a:rPr lang="en-US" sz="2000" b="1" dirty="0">
                <a:solidFill>
                  <a:srgbClr val="272525"/>
                </a:solidFill>
                <a:latin typeface="Arial" panose="020B0604020202020204" pitchFamily="34" charset="0"/>
                <a:ea typeface="Petrona" pitchFamily="34" charset="-122"/>
                <a:cs typeface="Arial" panose="020B0604020202020204" pitchFamily="34" charset="0"/>
              </a:rPr>
              <a:t>Embracing Innovation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1686322" y="2515394"/>
            <a:ext cx="5371604" cy="7709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23"/>
              </a:lnSpc>
            </a:pPr>
            <a:endParaRPr lang="en-US" sz="1265" dirty="0"/>
          </a:p>
        </p:txBody>
      </p:sp>
      <p:sp>
        <p:nvSpPr>
          <p:cNvPr id="12" name="Shape 8"/>
          <p:cNvSpPr/>
          <p:nvPr/>
        </p:nvSpPr>
        <p:spPr>
          <a:xfrm>
            <a:off x="787528" y="4211151"/>
            <a:ext cx="562074" cy="19050"/>
          </a:xfrm>
          <a:prstGeom prst="roundRect">
            <a:avLst>
              <a:gd name="adj" fmla="val 354118"/>
            </a:avLst>
          </a:prstGeom>
          <a:solidFill>
            <a:srgbClr val="B2D4E5"/>
          </a:solidFill>
          <a:ln/>
        </p:spPr>
      </p:sp>
      <p:sp>
        <p:nvSpPr>
          <p:cNvPr id="13" name="Shape 9"/>
          <p:cNvSpPr/>
          <p:nvPr/>
        </p:nvSpPr>
        <p:spPr>
          <a:xfrm>
            <a:off x="1346002" y="4014765"/>
            <a:ext cx="361355" cy="361355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483099" y="4045332"/>
            <a:ext cx="143470" cy="253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992"/>
              </a:lnSpc>
            </a:pPr>
            <a:r>
              <a:rPr lang="en-US" sz="1992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1992" dirty="0"/>
          </a:p>
        </p:txBody>
      </p:sp>
      <p:sp>
        <p:nvSpPr>
          <p:cNvPr id="15" name="Text 11"/>
          <p:cNvSpPr/>
          <p:nvPr/>
        </p:nvSpPr>
        <p:spPr>
          <a:xfrm>
            <a:off x="2188201" y="4005702"/>
            <a:ext cx="2504877" cy="263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75"/>
              </a:lnSpc>
            </a:pPr>
            <a:r>
              <a:rPr lang="en-US" b="1" dirty="0">
                <a:solidFill>
                  <a:srgbClr val="272525"/>
                </a:solidFill>
                <a:latin typeface="Arial" panose="020B0604020202020204" pitchFamily="34" charset="0"/>
                <a:ea typeface="Petrona" pitchFamily="34" charset="-122"/>
                <a:cs typeface="Arial" panose="020B0604020202020204" pitchFamily="34" charset="0"/>
              </a:rPr>
              <a:t>Responsible Development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1686322" y="4127798"/>
            <a:ext cx="5371604" cy="5139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23"/>
              </a:lnSpc>
            </a:pPr>
            <a:endParaRPr lang="en-US" sz="1265" dirty="0"/>
          </a:p>
        </p:txBody>
      </p:sp>
      <p:sp>
        <p:nvSpPr>
          <p:cNvPr id="19" name="Text 15"/>
          <p:cNvSpPr/>
          <p:nvPr/>
        </p:nvSpPr>
        <p:spPr>
          <a:xfrm>
            <a:off x="731342" y="5197674"/>
            <a:ext cx="143173" cy="253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992"/>
              </a:lnSpc>
            </a:pPr>
            <a:endParaRPr lang="en-US" sz="1992" dirty="0"/>
          </a:p>
        </p:txBody>
      </p:sp>
      <p:sp>
        <p:nvSpPr>
          <p:cNvPr id="20" name="Text 16"/>
          <p:cNvSpPr/>
          <p:nvPr/>
        </p:nvSpPr>
        <p:spPr>
          <a:xfrm>
            <a:off x="1686322" y="5123358"/>
            <a:ext cx="2222103" cy="263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75"/>
              </a:lnSpc>
            </a:pPr>
            <a:endParaRPr lang="en-US" sz="1660" dirty="0"/>
          </a:p>
        </p:txBody>
      </p:sp>
      <p:sp>
        <p:nvSpPr>
          <p:cNvPr id="21" name="Text 17"/>
          <p:cNvSpPr/>
          <p:nvPr/>
        </p:nvSpPr>
        <p:spPr>
          <a:xfrm>
            <a:off x="1686322" y="5483225"/>
            <a:ext cx="5371604" cy="5139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23"/>
              </a:lnSpc>
            </a:pPr>
            <a:endParaRPr lang="en-US" sz="1265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416931" y="1526662"/>
            <a:ext cx="6495852" cy="10539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4150"/>
              </a:lnSpc>
            </a:pPr>
            <a:r>
              <a:rPr lang="en-US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Quiz</a:t>
            </a:r>
            <a:endParaRPr lang="en-US" sz="4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461353" y="1915281"/>
            <a:ext cx="19050" cy="4162723"/>
          </a:xfrm>
          <a:prstGeom prst="roundRect">
            <a:avLst>
              <a:gd name="adj" fmla="val 354118"/>
            </a:avLst>
          </a:prstGeom>
          <a:solidFill>
            <a:srgbClr val="B2D4E5"/>
          </a:solidFill>
          <a:ln/>
        </p:spPr>
      </p:sp>
      <p:sp>
        <p:nvSpPr>
          <p:cNvPr id="7" name="Shape 3"/>
          <p:cNvSpPr/>
          <p:nvPr/>
        </p:nvSpPr>
        <p:spPr>
          <a:xfrm>
            <a:off x="461353" y="3884612"/>
            <a:ext cx="562074" cy="19050"/>
          </a:xfrm>
          <a:prstGeom prst="roundRect">
            <a:avLst>
              <a:gd name="adj" fmla="val 354118"/>
            </a:avLst>
          </a:prstGeom>
          <a:solidFill>
            <a:srgbClr val="B2D4E5"/>
          </a:solidFill>
          <a:ln/>
        </p:spPr>
      </p:sp>
      <p:sp>
        <p:nvSpPr>
          <p:cNvPr id="8" name="Shape 4"/>
          <p:cNvSpPr/>
          <p:nvPr/>
        </p:nvSpPr>
        <p:spPr>
          <a:xfrm>
            <a:off x="988647" y="3703934"/>
            <a:ext cx="361355" cy="361355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115200" y="3743634"/>
            <a:ext cx="108248" cy="253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992"/>
              </a:lnSpc>
            </a:pPr>
            <a:r>
              <a:rPr lang="en-US" sz="1992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1992" dirty="0"/>
          </a:p>
        </p:txBody>
      </p:sp>
      <p:sp>
        <p:nvSpPr>
          <p:cNvPr id="10" name="Text 6"/>
          <p:cNvSpPr/>
          <p:nvPr/>
        </p:nvSpPr>
        <p:spPr>
          <a:xfrm>
            <a:off x="1396367" y="3718173"/>
            <a:ext cx="2168525" cy="263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Which is the number one stock exchange in the world?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1686322" y="2515394"/>
            <a:ext cx="5371604" cy="7709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23"/>
              </a:lnSpc>
            </a:pPr>
            <a:endParaRPr lang="en-US" sz="1265" dirty="0"/>
          </a:p>
        </p:txBody>
      </p:sp>
      <p:sp>
        <p:nvSpPr>
          <p:cNvPr id="14" name="Text 10"/>
          <p:cNvSpPr/>
          <p:nvPr/>
        </p:nvSpPr>
        <p:spPr>
          <a:xfrm>
            <a:off x="1483099" y="4045332"/>
            <a:ext cx="143470" cy="253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992"/>
              </a:lnSpc>
            </a:pPr>
            <a:endParaRPr lang="en-US" sz="1992" dirty="0"/>
          </a:p>
        </p:txBody>
      </p:sp>
      <p:sp>
        <p:nvSpPr>
          <p:cNvPr id="15" name="Text 11"/>
          <p:cNvSpPr/>
          <p:nvPr/>
        </p:nvSpPr>
        <p:spPr>
          <a:xfrm>
            <a:off x="2188201" y="4005702"/>
            <a:ext cx="2504877" cy="263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75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1686322" y="4127798"/>
            <a:ext cx="5371604" cy="5139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23"/>
              </a:lnSpc>
            </a:pPr>
            <a:endParaRPr lang="en-US" sz="1265" dirty="0"/>
          </a:p>
        </p:txBody>
      </p:sp>
      <p:sp>
        <p:nvSpPr>
          <p:cNvPr id="19" name="Text 15"/>
          <p:cNvSpPr/>
          <p:nvPr/>
        </p:nvSpPr>
        <p:spPr>
          <a:xfrm>
            <a:off x="731342" y="5197674"/>
            <a:ext cx="143173" cy="253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992"/>
              </a:lnSpc>
            </a:pPr>
            <a:endParaRPr lang="en-US" sz="1992" dirty="0"/>
          </a:p>
        </p:txBody>
      </p:sp>
      <p:sp>
        <p:nvSpPr>
          <p:cNvPr id="20" name="Text 16"/>
          <p:cNvSpPr/>
          <p:nvPr/>
        </p:nvSpPr>
        <p:spPr>
          <a:xfrm>
            <a:off x="1686322" y="5123358"/>
            <a:ext cx="2222103" cy="263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75"/>
              </a:lnSpc>
            </a:pPr>
            <a:endParaRPr lang="en-US" sz="1660" dirty="0"/>
          </a:p>
        </p:txBody>
      </p:sp>
      <p:sp>
        <p:nvSpPr>
          <p:cNvPr id="21" name="Text 17"/>
          <p:cNvSpPr/>
          <p:nvPr/>
        </p:nvSpPr>
        <p:spPr>
          <a:xfrm>
            <a:off x="1686322" y="5483225"/>
            <a:ext cx="5371604" cy="5139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23"/>
              </a:lnSpc>
            </a:pPr>
            <a:endParaRPr lang="en-US" sz="1265" dirty="0"/>
          </a:p>
        </p:txBody>
      </p:sp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4A1E6B2C-A48D-4CB8-A40F-00BBFECC3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5479" y="1279209"/>
            <a:ext cx="3649847" cy="429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840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3175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31750"/>
            <a:ext cx="3693419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322740" y="956816"/>
            <a:ext cx="6531769" cy="1020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4017"/>
              </a:lnSpc>
            </a:pPr>
            <a:r>
              <a:rPr lang="en-US" sz="5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Peer Evaluation</a:t>
            </a:r>
            <a:br>
              <a:rPr lang="en-US" sz="115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4800" dirty="0"/>
          </a:p>
        </p:txBody>
      </p:sp>
      <p:sp>
        <p:nvSpPr>
          <p:cNvPr id="7" name="Text 2"/>
          <p:cNvSpPr/>
          <p:nvPr/>
        </p:nvSpPr>
        <p:spPr>
          <a:xfrm>
            <a:off x="5116116" y="2727821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8" name="Text 3"/>
          <p:cNvSpPr/>
          <p:nvPr/>
        </p:nvSpPr>
        <p:spPr>
          <a:xfrm>
            <a:off x="5116116" y="3076179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27065" y="780260"/>
            <a:ext cx="695141" cy="69514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8498582" y="2727821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16" name="Text 8"/>
          <p:cNvSpPr/>
          <p:nvPr/>
        </p:nvSpPr>
        <p:spPr>
          <a:xfrm>
            <a:off x="8498582" y="4832945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17" name="Text 9"/>
          <p:cNvSpPr/>
          <p:nvPr/>
        </p:nvSpPr>
        <p:spPr>
          <a:xfrm>
            <a:off x="8498582" y="5181303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graphicFrame>
        <p:nvGraphicFramePr>
          <p:cNvPr id="18" name="Table 4">
            <a:extLst>
              <a:ext uri="{FF2B5EF4-FFF2-40B4-BE49-F238E27FC236}">
                <a16:creationId xmlns:a16="http://schemas.microsoft.com/office/drawing/2014/main" id="{8313B171-B432-4E9E-8E0F-8FDD882F1A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927941"/>
              </p:ext>
            </p:extLst>
          </p:nvPr>
        </p:nvGraphicFramePr>
        <p:xfrm>
          <a:off x="4182034" y="2486735"/>
          <a:ext cx="7720662" cy="36720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86777">
                  <a:extLst>
                    <a:ext uri="{9D8B030D-6E8A-4147-A177-3AD203B41FA5}">
                      <a16:colId xmlns:a16="http://schemas.microsoft.com/office/drawing/2014/main" val="3076407140"/>
                    </a:ext>
                  </a:extLst>
                </a:gridCol>
                <a:gridCol w="1286777">
                  <a:extLst>
                    <a:ext uri="{9D8B030D-6E8A-4147-A177-3AD203B41FA5}">
                      <a16:colId xmlns:a16="http://schemas.microsoft.com/office/drawing/2014/main" val="3497675293"/>
                    </a:ext>
                  </a:extLst>
                </a:gridCol>
                <a:gridCol w="1286777">
                  <a:extLst>
                    <a:ext uri="{9D8B030D-6E8A-4147-A177-3AD203B41FA5}">
                      <a16:colId xmlns:a16="http://schemas.microsoft.com/office/drawing/2014/main" val="719154784"/>
                    </a:ext>
                  </a:extLst>
                </a:gridCol>
                <a:gridCol w="1286777">
                  <a:extLst>
                    <a:ext uri="{9D8B030D-6E8A-4147-A177-3AD203B41FA5}">
                      <a16:colId xmlns:a16="http://schemas.microsoft.com/office/drawing/2014/main" val="4175154670"/>
                    </a:ext>
                  </a:extLst>
                </a:gridCol>
                <a:gridCol w="1286777">
                  <a:extLst>
                    <a:ext uri="{9D8B030D-6E8A-4147-A177-3AD203B41FA5}">
                      <a16:colId xmlns:a16="http://schemas.microsoft.com/office/drawing/2014/main" val="3411319546"/>
                    </a:ext>
                  </a:extLst>
                </a:gridCol>
                <a:gridCol w="1286777">
                  <a:extLst>
                    <a:ext uri="{9D8B030D-6E8A-4147-A177-3AD203B41FA5}">
                      <a16:colId xmlns:a16="http://schemas.microsoft.com/office/drawing/2014/main" val="2973270581"/>
                    </a:ext>
                  </a:extLst>
                </a:gridCol>
              </a:tblGrid>
              <a:tr h="1224007">
                <a:tc>
                  <a:txBody>
                    <a:bodyPr/>
                    <a:lstStyle/>
                    <a:p>
                      <a:r>
                        <a:rPr lang="en-US" dirty="0"/>
                        <a:t>Param’s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Application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Details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Source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 Case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659653"/>
                  </a:ext>
                </a:extLst>
              </a:tr>
              <a:tr h="1224007">
                <a:tc>
                  <a:txBody>
                    <a:bodyPr/>
                    <a:lstStyle/>
                    <a:p>
                      <a:r>
                        <a:rPr lang="en-US" dirty="0"/>
                        <a:t>Team 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“A.”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812853"/>
                  </a:ext>
                </a:extLst>
              </a:tr>
              <a:tr h="1224007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7452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562074" y="3463032"/>
            <a:ext cx="6495852" cy="10539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4150"/>
              </a:lnSpc>
            </a:pPr>
            <a:r>
              <a:rPr lang="en-US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THANKYOU</a:t>
            </a:r>
            <a:endParaRPr lang="en-US" sz="4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461353" y="1915281"/>
            <a:ext cx="19050" cy="4162723"/>
          </a:xfrm>
          <a:prstGeom prst="roundRect">
            <a:avLst>
              <a:gd name="adj" fmla="val 354118"/>
            </a:avLst>
          </a:prstGeom>
          <a:solidFill>
            <a:srgbClr val="B2D4E5"/>
          </a:solidFill>
          <a:ln/>
        </p:spPr>
      </p:sp>
      <p:sp>
        <p:nvSpPr>
          <p:cNvPr id="7" name="Shape 3"/>
          <p:cNvSpPr/>
          <p:nvPr/>
        </p:nvSpPr>
        <p:spPr>
          <a:xfrm>
            <a:off x="461353" y="3884612"/>
            <a:ext cx="562074" cy="19050"/>
          </a:xfrm>
          <a:prstGeom prst="roundRect">
            <a:avLst>
              <a:gd name="adj" fmla="val 354118"/>
            </a:avLst>
          </a:prstGeom>
          <a:solidFill>
            <a:srgbClr val="B2D4E5"/>
          </a:solidFill>
          <a:ln/>
        </p:spPr>
      </p:sp>
      <p:sp>
        <p:nvSpPr>
          <p:cNvPr id="8" name="Shape 4"/>
          <p:cNvSpPr/>
          <p:nvPr/>
        </p:nvSpPr>
        <p:spPr>
          <a:xfrm>
            <a:off x="988647" y="3703934"/>
            <a:ext cx="361355" cy="361355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115200" y="3743634"/>
            <a:ext cx="108248" cy="253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992"/>
              </a:lnSpc>
            </a:pPr>
            <a:endParaRPr lang="en-US" sz="1992" dirty="0"/>
          </a:p>
        </p:txBody>
      </p:sp>
      <p:sp>
        <p:nvSpPr>
          <p:cNvPr id="10" name="Text 6"/>
          <p:cNvSpPr/>
          <p:nvPr/>
        </p:nvSpPr>
        <p:spPr>
          <a:xfrm>
            <a:off x="1396367" y="3718173"/>
            <a:ext cx="2168525" cy="263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1686322" y="2515394"/>
            <a:ext cx="5371604" cy="7709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23"/>
              </a:lnSpc>
            </a:pPr>
            <a:endParaRPr lang="en-US" sz="1265" dirty="0"/>
          </a:p>
        </p:txBody>
      </p:sp>
      <p:sp>
        <p:nvSpPr>
          <p:cNvPr id="14" name="Text 10"/>
          <p:cNvSpPr/>
          <p:nvPr/>
        </p:nvSpPr>
        <p:spPr>
          <a:xfrm>
            <a:off x="1483099" y="4045332"/>
            <a:ext cx="143470" cy="253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992"/>
              </a:lnSpc>
            </a:pPr>
            <a:endParaRPr lang="en-US" sz="1992" dirty="0"/>
          </a:p>
        </p:txBody>
      </p:sp>
      <p:sp>
        <p:nvSpPr>
          <p:cNvPr id="15" name="Text 11"/>
          <p:cNvSpPr/>
          <p:nvPr/>
        </p:nvSpPr>
        <p:spPr>
          <a:xfrm>
            <a:off x="2188201" y="4005702"/>
            <a:ext cx="2504877" cy="263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75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1686322" y="4127798"/>
            <a:ext cx="5371604" cy="5139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23"/>
              </a:lnSpc>
            </a:pPr>
            <a:endParaRPr lang="en-US" sz="1265" dirty="0"/>
          </a:p>
        </p:txBody>
      </p:sp>
      <p:sp>
        <p:nvSpPr>
          <p:cNvPr id="19" name="Text 15"/>
          <p:cNvSpPr/>
          <p:nvPr/>
        </p:nvSpPr>
        <p:spPr>
          <a:xfrm>
            <a:off x="731342" y="5197674"/>
            <a:ext cx="143173" cy="253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992"/>
              </a:lnSpc>
            </a:pPr>
            <a:endParaRPr lang="en-US" sz="1992" dirty="0"/>
          </a:p>
        </p:txBody>
      </p:sp>
      <p:sp>
        <p:nvSpPr>
          <p:cNvPr id="20" name="Text 16"/>
          <p:cNvSpPr/>
          <p:nvPr/>
        </p:nvSpPr>
        <p:spPr>
          <a:xfrm>
            <a:off x="1686322" y="5123358"/>
            <a:ext cx="2222103" cy="263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75"/>
              </a:lnSpc>
            </a:pPr>
            <a:endParaRPr lang="en-US" sz="1660" dirty="0"/>
          </a:p>
        </p:txBody>
      </p:sp>
      <p:sp>
        <p:nvSpPr>
          <p:cNvPr id="21" name="Text 17"/>
          <p:cNvSpPr/>
          <p:nvPr/>
        </p:nvSpPr>
        <p:spPr>
          <a:xfrm>
            <a:off x="1686322" y="5483225"/>
            <a:ext cx="5371604" cy="5139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23"/>
              </a:lnSpc>
            </a:pPr>
            <a:endParaRPr lang="en-US" sz="1265" dirty="0"/>
          </a:p>
        </p:txBody>
      </p:sp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4A1E6B2C-A48D-4CB8-A40F-00BBFECC3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5479" y="1279209"/>
            <a:ext cx="3649847" cy="429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737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61490" y="0"/>
            <a:ext cx="1153051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5" name="Text 1"/>
          <p:cNvSpPr/>
          <p:nvPr/>
        </p:nvSpPr>
        <p:spPr>
          <a:xfrm>
            <a:off x="5121427" y="1415462"/>
            <a:ext cx="7215903" cy="17589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Stock Price Prediction</a:t>
            </a:r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5219943" y="3442389"/>
            <a:ext cx="6599439" cy="22949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382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The stock market is a complex and dynamic system, offering both opportunities and challenges for investors. </a:t>
            </a:r>
          </a:p>
          <a:p>
            <a:pPr>
              <a:lnSpc>
                <a:spcPts val="2382"/>
              </a:lnSpc>
            </a:pPr>
            <a:endParaRPr lang="en-US" sz="2000" dirty="0">
              <a:solidFill>
                <a:srgbClr val="272525"/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ts val="2382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Due to the high profit of the stock market, it is one of the most popular investments.</a:t>
            </a:r>
            <a:endParaRPr lang="en-US" sz="2000" dirty="0">
              <a:solidFill>
                <a:srgbClr val="272525"/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ts val="2382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2525"/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5233492" y="5414368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1" descr="preencoded.png">
            <a:extLst>
              <a:ext uri="{FF2B5EF4-FFF2-40B4-BE49-F238E27FC236}">
                <a16:creationId xmlns:a16="http://schemas.microsoft.com/office/drawing/2014/main" id="{DD6B3AE6-4AB8-4100-B780-5EE1C7DC9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94224"/>
            <a:ext cx="4894729" cy="69522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0" y="1137542"/>
            <a:ext cx="9013528" cy="6202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4883"/>
              </a:lnSpc>
            </a:pPr>
            <a:r>
              <a:rPr lang="en-US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Group Details</a:t>
            </a:r>
            <a:endParaRPr 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2"/>
          <p:cNvSpPr/>
          <p:nvPr/>
        </p:nvSpPr>
        <p:spPr>
          <a:xfrm>
            <a:off x="661492" y="4135735"/>
            <a:ext cx="3433961" cy="620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42"/>
              </a:lnSpc>
            </a:pPr>
            <a:endParaRPr lang="en-US" sz="1953" dirty="0"/>
          </a:p>
        </p:txBody>
      </p:sp>
      <p:sp>
        <p:nvSpPr>
          <p:cNvPr id="7" name="Text 3"/>
          <p:cNvSpPr/>
          <p:nvPr/>
        </p:nvSpPr>
        <p:spPr>
          <a:xfrm>
            <a:off x="661492" y="4869259"/>
            <a:ext cx="3433961" cy="12096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82"/>
              </a:lnSpc>
            </a:pPr>
            <a:endParaRPr lang="en-US" sz="1488" dirty="0"/>
          </a:p>
        </p:txBody>
      </p:sp>
      <p:sp>
        <p:nvSpPr>
          <p:cNvPr id="9" name="Text 4"/>
          <p:cNvSpPr/>
          <p:nvPr/>
        </p:nvSpPr>
        <p:spPr>
          <a:xfrm>
            <a:off x="4378920" y="4135834"/>
            <a:ext cx="2480866" cy="310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42"/>
              </a:lnSpc>
            </a:pPr>
            <a:endParaRPr lang="en-US" sz="1953" dirty="0"/>
          </a:p>
        </p:txBody>
      </p:sp>
      <p:sp>
        <p:nvSpPr>
          <p:cNvPr id="10" name="Text 5"/>
          <p:cNvSpPr/>
          <p:nvPr/>
        </p:nvSpPr>
        <p:spPr>
          <a:xfrm>
            <a:off x="4378920" y="4559300"/>
            <a:ext cx="3434060" cy="12096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82"/>
              </a:lnSpc>
            </a:pPr>
            <a:endParaRPr lang="en-US" sz="1488" dirty="0"/>
          </a:p>
        </p:txBody>
      </p:sp>
      <p:sp>
        <p:nvSpPr>
          <p:cNvPr id="12" name="Text 6"/>
          <p:cNvSpPr/>
          <p:nvPr/>
        </p:nvSpPr>
        <p:spPr>
          <a:xfrm>
            <a:off x="8096449" y="4135735"/>
            <a:ext cx="2480866" cy="310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42"/>
              </a:lnSpc>
            </a:pPr>
            <a:endParaRPr lang="en-US" sz="1953" dirty="0"/>
          </a:p>
        </p:txBody>
      </p:sp>
      <p:graphicFrame>
        <p:nvGraphicFramePr>
          <p:cNvPr id="14" name="Table 5">
            <a:extLst>
              <a:ext uri="{FF2B5EF4-FFF2-40B4-BE49-F238E27FC236}">
                <a16:creationId xmlns:a16="http://schemas.microsoft.com/office/drawing/2014/main" id="{AB9C000E-F40E-4879-94A5-1DE22043D1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6297902"/>
              </p:ext>
            </p:extLst>
          </p:nvPr>
        </p:nvGraphicFramePr>
        <p:xfrm>
          <a:off x="484094" y="2635624"/>
          <a:ext cx="7193964" cy="344330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97988">
                  <a:extLst>
                    <a:ext uri="{9D8B030D-6E8A-4147-A177-3AD203B41FA5}">
                      <a16:colId xmlns:a16="http://schemas.microsoft.com/office/drawing/2014/main" val="293454104"/>
                    </a:ext>
                  </a:extLst>
                </a:gridCol>
                <a:gridCol w="2397988">
                  <a:extLst>
                    <a:ext uri="{9D8B030D-6E8A-4147-A177-3AD203B41FA5}">
                      <a16:colId xmlns:a16="http://schemas.microsoft.com/office/drawing/2014/main" val="3865359872"/>
                    </a:ext>
                  </a:extLst>
                </a:gridCol>
                <a:gridCol w="2397988">
                  <a:extLst>
                    <a:ext uri="{9D8B030D-6E8A-4147-A177-3AD203B41FA5}">
                      <a16:colId xmlns:a16="http://schemas.microsoft.com/office/drawing/2014/main" val="3745369887"/>
                    </a:ext>
                  </a:extLst>
                </a:gridCol>
              </a:tblGrid>
              <a:tr h="629589">
                <a:tc>
                  <a:txBody>
                    <a:bodyPr/>
                    <a:lstStyle/>
                    <a:p>
                      <a:r>
                        <a:rPr lang="en-US" dirty="0"/>
                        <a:t>Group Members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899414"/>
                  </a:ext>
                </a:extLst>
              </a:tr>
              <a:tr h="629589">
                <a:tc>
                  <a:txBody>
                    <a:bodyPr/>
                    <a:lstStyle/>
                    <a:p>
                      <a:r>
                        <a:rPr lang="en-US" dirty="0"/>
                        <a:t>Abhinav Kumar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Algorithms Proposed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M.E. CSE - 1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0790702"/>
                  </a:ext>
                </a:extLst>
              </a:tr>
              <a:tr h="629589">
                <a:tc>
                  <a:txBody>
                    <a:bodyPr/>
                    <a:lstStyle/>
                    <a:p>
                      <a:r>
                        <a:rPr lang="en-US" dirty="0"/>
                        <a:t>Anurag Karmakar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Provider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M.E. CSE - 1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01173"/>
                  </a:ext>
                </a:extLst>
              </a:tr>
              <a:tr h="924953">
                <a:tc>
                  <a:txBody>
                    <a:bodyPr/>
                    <a:lstStyle/>
                    <a:p>
                      <a:r>
                        <a:rPr lang="en-US" dirty="0"/>
                        <a:t>Atul Garg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Accumulated Resources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M.E. CSE - 1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9999205"/>
                  </a:ext>
                </a:extLst>
              </a:tr>
              <a:tr h="629589">
                <a:tc>
                  <a:txBody>
                    <a:bodyPr/>
                    <a:lstStyle/>
                    <a:p>
                      <a:r>
                        <a:rPr lang="en-US" dirty="0"/>
                        <a:t>Ayush Susheel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Implementation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M.E. CSE - 1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1129859"/>
                  </a:ext>
                </a:extLst>
              </a:tr>
            </a:tbl>
          </a:graphicData>
        </a:graphic>
      </p:graphicFrame>
      <p:pic>
        <p:nvPicPr>
          <p:cNvPr id="15" name="Image 1" descr="preencoded.png">
            <a:extLst>
              <a:ext uri="{FF2B5EF4-FFF2-40B4-BE49-F238E27FC236}">
                <a16:creationId xmlns:a16="http://schemas.microsoft.com/office/drawing/2014/main" id="{32F0AD6F-C6BA-4780-BC74-E47EBF4E5B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5741" y="-204267"/>
            <a:ext cx="4096260" cy="706226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53022" y="1447650"/>
            <a:ext cx="9013528" cy="6202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883"/>
              </a:lnSpc>
            </a:pPr>
            <a:r>
              <a:rPr lang="en-US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  <a:endParaRPr lang="en-US" sz="4400" dirty="0"/>
          </a:p>
        </p:txBody>
      </p:sp>
      <p:sp>
        <p:nvSpPr>
          <p:cNvPr id="6" name="Text 2"/>
          <p:cNvSpPr/>
          <p:nvPr/>
        </p:nvSpPr>
        <p:spPr>
          <a:xfrm>
            <a:off x="661492" y="4135735"/>
            <a:ext cx="3433961" cy="620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42"/>
              </a:lnSpc>
            </a:pPr>
            <a:endParaRPr lang="en-US" sz="1953" dirty="0"/>
          </a:p>
        </p:txBody>
      </p:sp>
      <p:sp>
        <p:nvSpPr>
          <p:cNvPr id="7" name="Text 3"/>
          <p:cNvSpPr/>
          <p:nvPr/>
        </p:nvSpPr>
        <p:spPr>
          <a:xfrm>
            <a:off x="661492" y="4869259"/>
            <a:ext cx="3433961" cy="12096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82"/>
              </a:lnSpc>
            </a:pPr>
            <a:endParaRPr lang="en-US" sz="1488" dirty="0"/>
          </a:p>
        </p:txBody>
      </p:sp>
      <p:sp>
        <p:nvSpPr>
          <p:cNvPr id="9" name="Text 4"/>
          <p:cNvSpPr/>
          <p:nvPr/>
        </p:nvSpPr>
        <p:spPr>
          <a:xfrm>
            <a:off x="4378920" y="4135834"/>
            <a:ext cx="2480866" cy="310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42"/>
              </a:lnSpc>
            </a:pPr>
            <a:endParaRPr lang="en-US" sz="1953" dirty="0"/>
          </a:p>
        </p:txBody>
      </p:sp>
      <p:sp>
        <p:nvSpPr>
          <p:cNvPr id="10" name="Text 5"/>
          <p:cNvSpPr/>
          <p:nvPr/>
        </p:nvSpPr>
        <p:spPr>
          <a:xfrm>
            <a:off x="4378920" y="4559300"/>
            <a:ext cx="3434060" cy="12096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82"/>
              </a:lnSpc>
            </a:pPr>
            <a:endParaRPr lang="en-US" sz="1488" dirty="0"/>
          </a:p>
        </p:txBody>
      </p:sp>
      <p:sp>
        <p:nvSpPr>
          <p:cNvPr id="12" name="Text 6"/>
          <p:cNvSpPr/>
          <p:nvPr/>
        </p:nvSpPr>
        <p:spPr>
          <a:xfrm>
            <a:off x="8096449" y="4135735"/>
            <a:ext cx="2480866" cy="310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42"/>
              </a:lnSpc>
            </a:pPr>
            <a:endParaRPr lang="en-US" sz="1953" dirty="0"/>
          </a:p>
        </p:txBody>
      </p:sp>
      <p:sp>
        <p:nvSpPr>
          <p:cNvPr id="13" name="Text 7"/>
          <p:cNvSpPr/>
          <p:nvPr/>
        </p:nvSpPr>
        <p:spPr>
          <a:xfrm>
            <a:off x="8096449" y="4559201"/>
            <a:ext cx="3433961" cy="12096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82"/>
              </a:lnSpc>
            </a:pPr>
            <a:endParaRPr lang="en-US" sz="1488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63E4D12-A91A-434F-89E6-BD75BA8C834E}"/>
              </a:ext>
            </a:extLst>
          </p:cNvPr>
          <p:cNvSpPr txBox="1">
            <a:spLocks/>
          </p:cNvSpPr>
          <p:nvPr/>
        </p:nvSpPr>
        <p:spPr>
          <a:xfrm>
            <a:off x="394446" y="2772946"/>
            <a:ext cx="7741025" cy="337997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90" dirty="0">
                <a:latin typeface="Arial" panose="020B0604020202020204" pitchFamily="34" charset="0"/>
                <a:cs typeface="Arial" panose="020B0604020202020204" pitchFamily="34" charset="0"/>
              </a:rPr>
              <a:t>The future price of a stock is the main motivation behind the stock price prediction.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19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190" dirty="0">
                <a:latin typeface="Arial" panose="020B0604020202020204" pitchFamily="34" charset="0"/>
                <a:cs typeface="Arial" panose="020B0604020202020204" pitchFamily="34" charset="0"/>
              </a:rPr>
              <a:t>Many user’s are not aware of proper entry &amp; exit points</a:t>
            </a:r>
          </a:p>
        </p:txBody>
      </p:sp>
      <p:pic>
        <p:nvPicPr>
          <p:cNvPr id="15" name="Image 1" descr="preencoded.png">
            <a:extLst>
              <a:ext uri="{FF2B5EF4-FFF2-40B4-BE49-F238E27FC236}">
                <a16:creationId xmlns:a16="http://schemas.microsoft.com/office/drawing/2014/main" id="{CC01B96B-3574-4B3F-8710-10381A49A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5471" y="0"/>
            <a:ext cx="40565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277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54186" y="780158"/>
            <a:ext cx="9013528" cy="6202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883"/>
              </a:lnSpc>
            </a:pPr>
            <a:r>
              <a:rPr lang="en-US" sz="3907" b="1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Petrona" pitchFamily="34" charset="-122"/>
                <a:cs typeface="Arial" panose="020B0604020202020204" pitchFamily="34" charset="0"/>
              </a:rPr>
              <a:t>Application Area’s (Domain Specific)</a:t>
            </a:r>
            <a:endParaRPr lang="en-US" sz="3907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0951" y="1856483"/>
            <a:ext cx="4119309" cy="439960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61492" y="4135735"/>
            <a:ext cx="3433961" cy="620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442"/>
              </a:lnSpc>
            </a:pPr>
            <a:endParaRPr lang="en-US" sz="1953" dirty="0"/>
          </a:p>
        </p:txBody>
      </p:sp>
      <p:sp>
        <p:nvSpPr>
          <p:cNvPr id="7" name="Text 3"/>
          <p:cNvSpPr/>
          <p:nvPr/>
        </p:nvSpPr>
        <p:spPr>
          <a:xfrm>
            <a:off x="1152251" y="2124621"/>
            <a:ext cx="4660951" cy="26087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Industry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Finance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Arial" panose="020B0604020202020204" pitchFamily="34" charset="0"/>
                <a:ea typeface="Petrona" pitchFamily="34" charset="-122"/>
                <a:cs typeface="Arial" panose="020B0604020202020204" pitchFamily="34" charset="0"/>
              </a:rPr>
              <a:t>Market Forecasting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Insurance company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4378920" y="4135834"/>
            <a:ext cx="2480866" cy="310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42"/>
              </a:lnSpc>
            </a:pPr>
            <a:endParaRPr lang="en-US" sz="1953" dirty="0"/>
          </a:p>
        </p:txBody>
      </p:sp>
      <p:sp>
        <p:nvSpPr>
          <p:cNvPr id="10" name="Text 5"/>
          <p:cNvSpPr/>
          <p:nvPr/>
        </p:nvSpPr>
        <p:spPr>
          <a:xfrm>
            <a:off x="4378920" y="4559300"/>
            <a:ext cx="3434060" cy="12096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82"/>
              </a:lnSpc>
            </a:pPr>
            <a:endParaRPr lang="en-US" sz="1488" dirty="0"/>
          </a:p>
        </p:txBody>
      </p:sp>
      <p:sp>
        <p:nvSpPr>
          <p:cNvPr id="12" name="Text 6"/>
          <p:cNvSpPr/>
          <p:nvPr/>
        </p:nvSpPr>
        <p:spPr>
          <a:xfrm>
            <a:off x="8096449" y="4135735"/>
            <a:ext cx="2480866" cy="310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42"/>
              </a:lnSpc>
            </a:pPr>
            <a:endParaRPr lang="en-US" sz="1953" dirty="0"/>
          </a:p>
        </p:txBody>
      </p:sp>
    </p:spTree>
    <p:extLst>
      <p:ext uri="{BB962C8B-B14F-4D97-AF65-F5344CB8AC3E}">
        <p14:creationId xmlns:p14="http://schemas.microsoft.com/office/powerpoint/2010/main" val="3098222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61490" y="0"/>
            <a:ext cx="1153051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5" name="Text 1"/>
          <p:cNvSpPr/>
          <p:nvPr/>
        </p:nvSpPr>
        <p:spPr>
          <a:xfrm>
            <a:off x="5076468" y="1501766"/>
            <a:ext cx="7215903" cy="17589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5592561" y="3421861"/>
            <a:ext cx="6599439" cy="17589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82"/>
              </a:lnSpc>
            </a:pPr>
            <a:endParaRPr lang="en-US" sz="1488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5233492" y="5414368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04C52EE-F18C-486C-8E39-6CE03EBFA993}"/>
              </a:ext>
            </a:extLst>
          </p:cNvPr>
          <p:cNvSpPr txBox="1">
            <a:spLocks/>
          </p:cNvSpPr>
          <p:nvPr/>
        </p:nvSpPr>
        <p:spPr>
          <a:xfrm>
            <a:off x="2827151" y="340118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  <a:endParaRPr lang="en-IN" sz="4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A7428A2-0AEE-4309-82E8-4BAD36051DD8}"/>
              </a:ext>
            </a:extLst>
          </p:cNvPr>
          <p:cNvSpPr txBox="1">
            <a:spLocks/>
          </p:cNvSpPr>
          <p:nvPr/>
        </p:nvSpPr>
        <p:spPr>
          <a:xfrm>
            <a:off x="4923524" y="2691588"/>
            <a:ext cx="10515600" cy="43513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Objective :- Calculate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Yeild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Significant Profit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Dataset Used :- Csv format </a:t>
            </a:r>
            <a:r>
              <a:rPr lang="en-US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 </a:t>
            </a:r>
            <a:r>
              <a:rPr lang="en-US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)</a:t>
            </a:r>
            <a:endParaRPr lang="en-US" sz="20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Algorithms Used :- CNN, LSTM, Hybrid Approach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Results :- Hybrid Model should be preferred.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Limitations :- Age of Data (2000 - 2019)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DC9967-0C20-47C8-B794-5AF224D7BA52}"/>
              </a:ext>
            </a:extLst>
          </p:cNvPr>
          <p:cNvSpPr txBox="1"/>
          <p:nvPr/>
        </p:nvSpPr>
        <p:spPr>
          <a:xfrm>
            <a:off x="4923524" y="1637138"/>
            <a:ext cx="726847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Stock Price Prediction Using Machine Learning By 18CP80:Maithili Patel :- 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)</a:t>
            </a:r>
            <a:endParaRPr lang="en-I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 1" descr="preencoded.png">
            <a:extLst>
              <a:ext uri="{FF2B5EF4-FFF2-40B4-BE49-F238E27FC236}">
                <a16:creationId xmlns:a16="http://schemas.microsoft.com/office/drawing/2014/main" id="{D92B946D-8C4E-4014-9B70-192195923A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4441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245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61490" y="0"/>
            <a:ext cx="1153051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5" name="Text 1"/>
          <p:cNvSpPr/>
          <p:nvPr/>
        </p:nvSpPr>
        <p:spPr>
          <a:xfrm>
            <a:off x="5076468" y="1501766"/>
            <a:ext cx="7215903" cy="17589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IN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5592561" y="3421861"/>
            <a:ext cx="6599439" cy="17589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82"/>
              </a:lnSpc>
            </a:pPr>
            <a:endParaRPr lang="en-US" sz="1488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5233492" y="5414368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04C52EE-F18C-486C-8E39-6CE03EBFA993}"/>
              </a:ext>
            </a:extLst>
          </p:cNvPr>
          <p:cNvSpPr txBox="1">
            <a:spLocks/>
          </p:cNvSpPr>
          <p:nvPr/>
        </p:nvSpPr>
        <p:spPr>
          <a:xfrm>
            <a:off x="2827151" y="340118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Other’s</a:t>
            </a:r>
            <a:endParaRPr lang="en-IN" sz="4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A7428A2-0AEE-4309-82E8-4BAD36051DD8}"/>
              </a:ext>
            </a:extLst>
          </p:cNvPr>
          <p:cNvSpPr txBox="1">
            <a:spLocks/>
          </p:cNvSpPr>
          <p:nvPr/>
        </p:nvSpPr>
        <p:spPr>
          <a:xfrm>
            <a:off x="5226350" y="4067966"/>
            <a:ext cx="10515600" cy="43513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DC9967-0C20-47C8-B794-5AF224D7BA52}"/>
              </a:ext>
            </a:extLst>
          </p:cNvPr>
          <p:cNvSpPr txBox="1"/>
          <p:nvPr/>
        </p:nvSpPr>
        <p:spPr>
          <a:xfrm>
            <a:off x="5076468" y="2221848"/>
            <a:ext cx="72684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rgbClr val="333333"/>
                </a:solidFill>
                <a:effectLst/>
                <a:latin typeface="HelveticaNeue Regular"/>
              </a:rPr>
              <a:t>Stock Market Analysis using Supervised Machine Learning</a:t>
            </a:r>
          </a:p>
          <a:p>
            <a:r>
              <a:rPr lang="en-US" sz="2000" b="1" dirty="0">
                <a:solidFill>
                  <a:srgbClr val="333333"/>
                </a:solidFill>
                <a:latin typeface="HelveticaNeue Regular"/>
              </a:rPr>
              <a:t>(</a:t>
            </a:r>
            <a:r>
              <a:rPr lang="en-IN" sz="2000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Linear regression</a:t>
            </a:r>
            <a:r>
              <a:rPr lang="en-US" sz="2000" b="1" dirty="0">
                <a:solidFill>
                  <a:srgbClr val="333333"/>
                </a:solidFill>
                <a:latin typeface="HelveticaNeue Regular"/>
              </a:rPr>
              <a:t>)</a:t>
            </a:r>
            <a:endParaRPr lang="en-US" sz="2000" b="1" i="0" dirty="0">
              <a:solidFill>
                <a:srgbClr val="333333"/>
              </a:solidFill>
              <a:effectLst/>
              <a:latin typeface="HelveticaNeue Regular"/>
            </a:endParaRPr>
          </a:p>
          <a:p>
            <a:r>
              <a:rPr lang="en-IN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Link</a:t>
            </a:r>
            <a:endParaRPr lang="en-I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 1" descr="preencoded.png">
            <a:extLst>
              <a:ext uri="{FF2B5EF4-FFF2-40B4-BE49-F238E27FC236}">
                <a16:creationId xmlns:a16="http://schemas.microsoft.com/office/drawing/2014/main" id="{D92B946D-8C4E-4014-9B70-192195923A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4441810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906927C-A9BF-42D8-8799-9A518CD0E60D}"/>
              </a:ext>
            </a:extLst>
          </p:cNvPr>
          <p:cNvSpPr txBox="1"/>
          <p:nvPr/>
        </p:nvSpPr>
        <p:spPr>
          <a:xfrm>
            <a:off x="4973710" y="4403567"/>
            <a:ext cx="7268476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Stock Market Prediction Using Machine Learning</a:t>
            </a:r>
          </a:p>
          <a:p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IN" sz="2400" dirty="0"/>
              <a:t>LSTM</a:t>
            </a:r>
            <a:r>
              <a:rPr lang="en-US" sz="2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IN" sz="24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Link</a:t>
            </a:r>
            <a:endParaRPr lang="en-IN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067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31750"/>
            <a:ext cx="4572000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116116" y="930374"/>
            <a:ext cx="6531769" cy="1020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4017"/>
              </a:lnSpc>
            </a:pPr>
            <a:endParaRPr lang="en-US" sz="3213" dirty="0"/>
          </a:p>
        </p:txBody>
      </p:sp>
      <p:sp>
        <p:nvSpPr>
          <p:cNvPr id="7" name="Text 2"/>
          <p:cNvSpPr/>
          <p:nvPr/>
        </p:nvSpPr>
        <p:spPr>
          <a:xfrm>
            <a:off x="5116116" y="2727821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8" name="Text 3"/>
          <p:cNvSpPr/>
          <p:nvPr/>
        </p:nvSpPr>
        <p:spPr>
          <a:xfrm>
            <a:off x="5116116" y="3076179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0" name="Text 4"/>
          <p:cNvSpPr/>
          <p:nvPr/>
        </p:nvSpPr>
        <p:spPr>
          <a:xfrm>
            <a:off x="8498582" y="2727821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11" name="Text 5"/>
          <p:cNvSpPr/>
          <p:nvPr/>
        </p:nvSpPr>
        <p:spPr>
          <a:xfrm>
            <a:off x="8498582" y="3076179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3" name="Text 6"/>
          <p:cNvSpPr/>
          <p:nvPr/>
        </p:nvSpPr>
        <p:spPr>
          <a:xfrm>
            <a:off x="5116116" y="4832945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14" name="Text 7"/>
          <p:cNvSpPr/>
          <p:nvPr/>
        </p:nvSpPr>
        <p:spPr>
          <a:xfrm>
            <a:off x="5116116" y="5181303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6" name="Text 8"/>
          <p:cNvSpPr/>
          <p:nvPr/>
        </p:nvSpPr>
        <p:spPr>
          <a:xfrm>
            <a:off x="8498582" y="4832945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17" name="Text 9"/>
          <p:cNvSpPr/>
          <p:nvPr/>
        </p:nvSpPr>
        <p:spPr>
          <a:xfrm>
            <a:off x="8138963" y="4459833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964F00D-5263-46EA-B666-3A2524A5D53F}"/>
              </a:ext>
            </a:extLst>
          </p:cNvPr>
          <p:cNvSpPr txBox="1">
            <a:spLocks/>
          </p:cNvSpPr>
          <p:nvPr/>
        </p:nvSpPr>
        <p:spPr>
          <a:xfrm>
            <a:off x="5116116" y="740074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Type of data involved,</a:t>
            </a:r>
            <a:br>
              <a:rPr lang="en-US" sz="3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Data Sources</a:t>
            </a:r>
            <a:endParaRPr lang="en-IN" sz="36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1C0F866A-6AAE-4BE0-952B-7829745E385B}"/>
              </a:ext>
            </a:extLst>
          </p:cNvPr>
          <p:cNvSpPr/>
          <p:nvPr/>
        </p:nvSpPr>
        <p:spPr>
          <a:xfrm>
            <a:off x="5467273" y="2406150"/>
            <a:ext cx="6062617" cy="26087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Kaggle :- </a:t>
            </a: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Link</a:t>
            </a:r>
            <a:endParaRPr lang="en-US" sz="23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Google </a:t>
            </a:r>
            <a:r>
              <a:rPr lang="en-US" sz="2300" b="1" dirty="0" err="1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 :- </a:t>
            </a: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Link</a:t>
            </a:r>
            <a:endParaRPr lang="en-US" sz="23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endParaRPr lang="en-US" sz="23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CSV Format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3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31750"/>
            <a:ext cx="4572000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116116" y="930374"/>
            <a:ext cx="6531769" cy="1020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4017"/>
              </a:lnSpc>
            </a:pPr>
            <a:endParaRPr lang="en-US" sz="3213" dirty="0"/>
          </a:p>
        </p:txBody>
      </p:sp>
      <p:sp>
        <p:nvSpPr>
          <p:cNvPr id="7" name="Text 2"/>
          <p:cNvSpPr/>
          <p:nvPr/>
        </p:nvSpPr>
        <p:spPr>
          <a:xfrm>
            <a:off x="5116116" y="2727821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8" name="Text 3"/>
          <p:cNvSpPr/>
          <p:nvPr/>
        </p:nvSpPr>
        <p:spPr>
          <a:xfrm>
            <a:off x="5116116" y="3076179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0" name="Text 4"/>
          <p:cNvSpPr/>
          <p:nvPr/>
        </p:nvSpPr>
        <p:spPr>
          <a:xfrm>
            <a:off x="8498582" y="2727821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11" name="Text 5"/>
          <p:cNvSpPr/>
          <p:nvPr/>
        </p:nvSpPr>
        <p:spPr>
          <a:xfrm>
            <a:off x="8498582" y="3076179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3" name="Text 6"/>
          <p:cNvSpPr/>
          <p:nvPr/>
        </p:nvSpPr>
        <p:spPr>
          <a:xfrm>
            <a:off x="5116116" y="4832945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14" name="Text 7"/>
          <p:cNvSpPr/>
          <p:nvPr/>
        </p:nvSpPr>
        <p:spPr>
          <a:xfrm>
            <a:off x="5116116" y="5181303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6" name="Text 8"/>
          <p:cNvSpPr/>
          <p:nvPr/>
        </p:nvSpPr>
        <p:spPr>
          <a:xfrm>
            <a:off x="8498582" y="4832945"/>
            <a:ext cx="2040632" cy="255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08"/>
              </a:lnSpc>
            </a:pPr>
            <a:endParaRPr lang="en-US" sz="1607" dirty="0"/>
          </a:p>
        </p:txBody>
      </p:sp>
      <p:sp>
        <p:nvSpPr>
          <p:cNvPr id="17" name="Text 9"/>
          <p:cNvSpPr/>
          <p:nvPr/>
        </p:nvSpPr>
        <p:spPr>
          <a:xfrm>
            <a:off x="8138963" y="4459833"/>
            <a:ext cx="3149303" cy="74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59"/>
              </a:lnSpc>
            </a:pPr>
            <a:endParaRPr lang="en-US" sz="1224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964F00D-5263-46EA-B666-3A2524A5D53F}"/>
              </a:ext>
            </a:extLst>
          </p:cNvPr>
          <p:cNvSpPr txBox="1">
            <a:spLocks/>
          </p:cNvSpPr>
          <p:nvPr/>
        </p:nvSpPr>
        <p:spPr>
          <a:xfrm>
            <a:off x="5116116" y="740074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Features of </a:t>
            </a:r>
            <a:r>
              <a:rPr lang="en-US" sz="36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endParaRPr lang="en-IN" sz="36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1C0F866A-6AAE-4BE0-952B-7829745E385B}"/>
              </a:ext>
            </a:extLst>
          </p:cNvPr>
          <p:cNvSpPr/>
          <p:nvPr/>
        </p:nvSpPr>
        <p:spPr>
          <a:xfrm>
            <a:off x="5116116" y="1716959"/>
            <a:ext cx="6682549" cy="3371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Features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b="1" dirty="0"/>
              <a:t>Symbol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Open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b="1" dirty="0"/>
              <a:t>Volume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b="1" dirty="0" err="1"/>
              <a:t>AdjClose</a:t>
            </a:r>
            <a:endParaRPr lang="en-IN" sz="1600" b="1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b="1" dirty="0" err="1"/>
              <a:t>AdjHigh</a:t>
            </a:r>
            <a:endParaRPr lang="en-IN" sz="1600" b="1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b="1" dirty="0" err="1"/>
              <a:t>AdjOpen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High,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Low,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Close Prices</a:t>
            </a:r>
          </a:p>
          <a:p>
            <a:pPr>
              <a:lnSpc>
                <a:spcPct val="200000"/>
              </a:lnSpc>
            </a:pP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449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3104</TotalTime>
  <Words>384</Words>
  <Application>Microsoft Office PowerPoint</Application>
  <PresentationFormat>Widescreen</PresentationFormat>
  <Paragraphs>123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Georgia</vt:lpstr>
      <vt:lpstr>HelveticaNeue Regular</vt:lpstr>
      <vt:lpstr>Inter</vt:lpstr>
      <vt:lpstr>Petrona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 S</dc:creator>
  <cp:lastModifiedBy>A S</cp:lastModifiedBy>
  <cp:revision>76</cp:revision>
  <dcterms:created xsi:type="dcterms:W3CDTF">2024-08-17T16:50:11Z</dcterms:created>
  <dcterms:modified xsi:type="dcterms:W3CDTF">2024-09-17T16:08:10Z</dcterms:modified>
</cp:coreProperties>
</file>

<file path=docProps/thumbnail.jpeg>
</file>